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A535304-770C-4824-BE62-8F6CE765D59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4040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8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56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3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38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6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97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05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93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204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93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DAE2-D1CC-4908-8F13-72C1CC3797C0}" type="datetimeFigureOut">
              <a:rPr lang="en-CA" smtClean="0"/>
              <a:t>2017-06-26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47CE6-ECF6-4ED9-9BB0-36C137AD7B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1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563990"/>
            <a:ext cx="6307645" cy="122413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You may be </a:t>
            </a:r>
            <a:r>
              <a:rPr lang="en-CA" sz="1200" b="1" u="sng" dirty="0" smtClean="0"/>
              <a:t>eligible</a:t>
            </a:r>
            <a:r>
              <a:rPr lang="en-CA" sz="1200" dirty="0" smtClean="0"/>
              <a:t> if you: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between 18 to 65 years of age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h</a:t>
            </a:r>
            <a:r>
              <a:rPr lang="en-CA" sz="1200" dirty="0" smtClean="0"/>
              <a:t>ave been </a:t>
            </a:r>
            <a:r>
              <a:rPr lang="en-CA" sz="1200" b="1" u="sng" dirty="0" smtClean="0"/>
              <a:t>diagnosed with depression</a:t>
            </a:r>
            <a:r>
              <a:rPr lang="en-CA" sz="1200" b="1" dirty="0" smtClean="0"/>
              <a:t> </a:t>
            </a:r>
            <a:r>
              <a:rPr lang="en-CA" sz="1200" dirty="0" smtClean="0"/>
              <a:t>and are currently feeling better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 smtClean="0"/>
              <a:t>have taken antidepressant medication recently and/or had other treatments for depression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willing &amp; able to use a smartphone and wear a wrist-worn device to track activity &amp; sleep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willing to undergo blood and laboratory tests </a:t>
            </a:r>
            <a:endParaRPr lang="en-CA" sz="1400" dirty="0"/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6881042" cy="6115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Have you ever been depressed? Feeling better now? </a:t>
            </a:r>
          </a:p>
          <a:p>
            <a:pPr algn="ctr"/>
            <a:r>
              <a:rPr lang="en-CA" sz="11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Enroll in our study</a:t>
            </a:r>
            <a:r>
              <a:rPr lang="en-CA" sz="16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.</a:t>
            </a:r>
            <a:endParaRPr lang="en-CA" sz="16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1026" name="Picture 2" descr="C:\Users\t18686uhn\AppData\Local\Microsoft\Windows\Temporary Internet Files\Content.IE5\DVKH29B1\depress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597248"/>
            <a:ext cx="1513957" cy="130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706539" y="683568"/>
            <a:ext cx="5037747" cy="20953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purpose of this study is to find out </a:t>
            </a:r>
            <a:r>
              <a:rPr lang="en-CA" sz="1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some people experience a return of their depression symptoms </a:t>
            </a:r>
            <a:r>
              <a:rPr lang="en-CA" sz="16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while others do not. </a:t>
            </a:r>
          </a:p>
          <a:p>
            <a:pPr algn="ctr"/>
            <a:endParaRPr lang="en-CA" sz="1000" b="1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</p:txBody>
      </p:sp>
      <p:pic>
        <p:nvPicPr>
          <p:cNvPr id="1040" name="Picture 16" descr="C:\Users\t18686uhn\AppData\Local\Microsoft\Windows\Temporary Internet Files\Content.IE5\LAVDNJYJ\stock-vector-rounded-smart-watch-with-notification-icon-250696573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29"/>
          <a:stretch/>
        </p:blipFill>
        <p:spPr bwMode="auto">
          <a:xfrm flipH="1">
            <a:off x="5924144" y="2813366"/>
            <a:ext cx="347002" cy="38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18686uhn\AppData\Local\Microsoft\Windows\Temporary Internet Files\Content.IE5\CF5DRI6E\blank-pill-bottle-md[1]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1" r="-2613"/>
          <a:stretch/>
        </p:blipFill>
        <p:spPr bwMode="auto">
          <a:xfrm>
            <a:off x="1097280" y="1492950"/>
            <a:ext cx="548640" cy="82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27384" y="3784568"/>
            <a:ext cx="6885384" cy="499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200" b="1" dirty="0" smtClean="0">
                <a:solidFill>
                  <a:schemeClr val="bg1"/>
                </a:solidFill>
              </a:rPr>
              <a:t>For more information about this study, please call </a:t>
            </a:r>
            <a:r>
              <a:rPr lang="en-CA" sz="1600" b="1" dirty="0" smtClean="0">
                <a:solidFill>
                  <a:schemeClr val="bg1"/>
                </a:solidFill>
              </a:rPr>
              <a:t>613-544-4900 Ext. 52008 </a:t>
            </a:r>
            <a:endParaRPr lang="en-CA" sz="1400" b="1" dirty="0" smtClean="0">
              <a:solidFill>
                <a:schemeClr val="bg1"/>
              </a:solidFill>
            </a:endParaRPr>
          </a:p>
          <a:p>
            <a:r>
              <a:rPr lang="en-CA" sz="1200" b="1" dirty="0" smtClean="0">
                <a:solidFill>
                  <a:schemeClr val="bg1"/>
                </a:solidFill>
              </a:rPr>
              <a:t>or via email at</a:t>
            </a:r>
            <a:r>
              <a:rPr lang="en-CA" sz="1400" b="1" dirty="0" smtClean="0">
                <a:solidFill>
                  <a:schemeClr val="bg1"/>
                </a:solidFill>
              </a:rPr>
              <a:t> </a:t>
            </a:r>
            <a:r>
              <a:rPr lang="en-CA" sz="1600" b="1" dirty="0" smtClean="0">
                <a:solidFill>
                  <a:schemeClr val="bg1"/>
                </a:solidFill>
              </a:rPr>
              <a:t>canbind@gmail.com</a:t>
            </a:r>
            <a:r>
              <a:rPr lang="en-CA" sz="1400" b="1" dirty="0" smtClean="0">
                <a:solidFill>
                  <a:schemeClr val="bg1"/>
                </a:solidFill>
              </a:rPr>
              <a:t> </a:t>
            </a:r>
            <a:r>
              <a:rPr lang="en-CA" sz="800" b="1" dirty="0" smtClean="0">
                <a:solidFill>
                  <a:schemeClr val="bg1"/>
                </a:solidFill>
              </a:rPr>
              <a:t>(</a:t>
            </a:r>
            <a:r>
              <a:rPr lang="en-CA" sz="800" b="1" i="1" dirty="0" smtClean="0">
                <a:solidFill>
                  <a:schemeClr val="bg1"/>
                </a:solidFill>
              </a:rPr>
              <a:t>security of email messages is not guaranteed</a:t>
            </a:r>
            <a:r>
              <a:rPr lang="en-CA" sz="800" b="1" dirty="0" smtClean="0">
                <a:solidFill>
                  <a:schemeClr val="bg1"/>
                </a:solidFill>
              </a:rPr>
              <a:t>).</a:t>
            </a:r>
            <a:endParaRPr lang="en-CA" sz="800" b="1" dirty="0">
              <a:solidFill>
                <a:schemeClr val="bg1"/>
              </a:solidFill>
            </a:endParaRPr>
          </a:p>
        </p:txBody>
      </p:sp>
      <p:pic>
        <p:nvPicPr>
          <p:cNvPr id="1039" name="Picture 15" descr="C:\Users\t18686uhn\AppData\Local\Microsoft\Windows\Temporary Internet Files\Content.IE5\KEZIX7CF\Smartphone-ico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576" y="2813366"/>
            <a:ext cx="492179" cy="129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147" y="4572000"/>
            <a:ext cx="688104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47" y="4905798"/>
            <a:ext cx="6881042" cy="6115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Have you ever been depressed? Feeling better now? </a:t>
            </a:r>
          </a:p>
          <a:p>
            <a:pPr algn="ctr"/>
            <a:r>
              <a:rPr lang="en-CA" sz="11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Enroll in our study</a:t>
            </a:r>
            <a:r>
              <a:rPr lang="en-CA" sz="16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.</a:t>
            </a:r>
            <a:endParaRPr lang="en-CA" sz="16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pic>
        <p:nvPicPr>
          <p:cNvPr id="36" name="Picture 2" descr="C:\Users\t18686uhn\AppData\Local\Microsoft\Windows\Temporary Internet Files\Content.IE5\DVKH29B1\depress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3" y="5515934"/>
            <a:ext cx="1543488" cy="130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t18686uhn\AppData\Local\Microsoft\Windows\Temporary Internet Files\Content.IE5\CF5DRI6E\blank-pill-bottle-md[1]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1" r="-2613"/>
          <a:stretch/>
        </p:blipFill>
        <p:spPr bwMode="auto">
          <a:xfrm>
            <a:off x="1054150" y="6411636"/>
            <a:ext cx="548640" cy="82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-1505" y="7420464"/>
            <a:ext cx="6322393" cy="122413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dirty="0" smtClean="0"/>
              <a:t>You may be </a:t>
            </a:r>
            <a:r>
              <a:rPr lang="en-CA" sz="1200" b="1" u="sng" dirty="0" smtClean="0"/>
              <a:t>eligible</a:t>
            </a:r>
            <a:r>
              <a:rPr lang="en-CA" sz="1200" dirty="0" smtClean="0"/>
              <a:t> if you: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between 18 to 65 years of age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h</a:t>
            </a:r>
            <a:r>
              <a:rPr lang="en-CA" sz="1200" dirty="0" smtClean="0"/>
              <a:t>ave been </a:t>
            </a:r>
            <a:r>
              <a:rPr lang="en-CA" sz="1200" b="1" u="sng" dirty="0" smtClean="0"/>
              <a:t>diagnosed with depression</a:t>
            </a:r>
            <a:r>
              <a:rPr lang="en-CA" sz="1200" b="1" dirty="0" smtClean="0"/>
              <a:t> </a:t>
            </a:r>
            <a:r>
              <a:rPr lang="en-CA" sz="1200" dirty="0" smtClean="0"/>
              <a:t>and are currently feeling better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 smtClean="0"/>
              <a:t>have taken antidepressant medication recently and/or had other treatments for depression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willing &amp; able to use a smartphone and wear a wrist-worn device to track activity &amp; sleep</a:t>
            </a:r>
          </a:p>
          <a:p>
            <a:pPr marL="233363" indent="-173038">
              <a:buFont typeface="Arial" charset="0"/>
              <a:buChar char="•"/>
            </a:pPr>
            <a:r>
              <a:rPr lang="en-CA" sz="1200" dirty="0"/>
              <a:t>a</a:t>
            </a:r>
            <a:r>
              <a:rPr lang="en-CA" sz="1200" dirty="0" smtClean="0"/>
              <a:t>re willing to undergo blood and laboratory tests </a:t>
            </a:r>
            <a:endParaRPr lang="en-CA" sz="1400" dirty="0"/>
          </a:p>
        </p:txBody>
      </p:sp>
      <p:sp>
        <p:nvSpPr>
          <p:cNvPr id="39" name="Rounded Rectangle 38"/>
          <p:cNvSpPr/>
          <p:nvPr/>
        </p:nvSpPr>
        <p:spPr>
          <a:xfrm>
            <a:off x="1697997" y="5580112"/>
            <a:ext cx="5037747" cy="2083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purpose of this study is to find out </a:t>
            </a:r>
            <a:r>
              <a:rPr lang="en-CA" sz="1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some people experience a return of their depression symptoms </a:t>
            </a:r>
            <a:r>
              <a:rPr lang="en-CA" sz="16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while others do not. </a:t>
            </a:r>
            <a:endParaRPr lang="en-CA" sz="1000" b="1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CA" sz="1600" b="1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 smtClean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  <a:p>
            <a:pPr algn="ctr"/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27384" y="8644600"/>
            <a:ext cx="6885384" cy="499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bg1"/>
                </a:solidFill>
              </a:rPr>
              <a:t>For more information about this study, please call 613-544-4900 Ext. 52008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or via email at canbind@gmail.com (</a:t>
            </a:r>
            <a:r>
              <a:rPr lang="en-US" sz="800" b="1" dirty="0">
                <a:solidFill>
                  <a:schemeClr val="bg1"/>
                </a:solidFill>
              </a:rPr>
              <a:t>security of email messages is not </a:t>
            </a:r>
            <a:r>
              <a:rPr lang="en-US" sz="800" b="1" dirty="0" smtClean="0">
                <a:solidFill>
                  <a:schemeClr val="bg1"/>
                </a:solidFill>
              </a:rPr>
              <a:t>guaranteed</a:t>
            </a:r>
            <a:r>
              <a:rPr lang="en-CA" sz="1000" b="1" dirty="0" smtClean="0">
                <a:solidFill>
                  <a:schemeClr val="bg1"/>
                </a:solidFill>
              </a:rPr>
              <a:t>).</a:t>
            </a:r>
            <a:endParaRPr lang="en-CA" sz="1000" b="1" dirty="0">
              <a:solidFill>
                <a:schemeClr val="bg1"/>
              </a:solidFill>
            </a:endParaRPr>
          </a:p>
        </p:txBody>
      </p:sp>
      <p:pic>
        <p:nvPicPr>
          <p:cNvPr id="46" name="Picture 15" descr="C:\Users\t18686uhn\AppData\Local\Microsoft\Windows\Temporary Internet Files\Content.IE5\KEZIX7CF\Smartphone-ico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576" y="7740352"/>
            <a:ext cx="485710" cy="124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776548" y="1526060"/>
            <a:ext cx="4892812" cy="11737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300" dirty="0"/>
              <a:t>In this study, participants will be seen by a study doctor for assessments and monitoring. All study visits are at </a:t>
            </a:r>
            <a:r>
              <a:rPr lang="en-CA" sz="1300" dirty="0" smtClean="0"/>
              <a:t>Providence Care Hospital</a:t>
            </a:r>
            <a:r>
              <a:rPr lang="en-CA" sz="1300" dirty="0"/>
              <a:t>. During each visit, participants will answer questions on mood, productivity, stress, daily activities, and quality of life. Participants will also be asked to provide blood samples. Study visits are every 8 weeks over a 1-year period.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775547" y="6372199"/>
            <a:ext cx="4892812" cy="11737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300" dirty="0"/>
              <a:t>In this study, participants will be seen by a study doctor for assessments and monitoring. All study visits are at </a:t>
            </a:r>
            <a:r>
              <a:rPr lang="en-CA" sz="1300" smtClean="0"/>
              <a:t>Providence Care Hospital</a:t>
            </a:r>
            <a:r>
              <a:rPr lang="en-CA" sz="1300" dirty="0"/>
              <a:t>. During each visit, participants will answer questions on mood, productivity, stress, daily activities, and quality of life. Participants will also be asked to provide blood samples. Study visits are every 8 weeks over a 1-year period.</a:t>
            </a:r>
          </a:p>
        </p:txBody>
      </p:sp>
      <p:pic>
        <p:nvPicPr>
          <p:cNvPr id="25" name="Picture 16" descr="C:\Users\t18686uhn\AppData\Local\Microsoft\Windows\Temporary Internet Files\Content.IE5\LAVDNJYJ\stock-vector-rounded-smart-watch-with-notification-icon-250696573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29"/>
          <a:stretch/>
        </p:blipFill>
        <p:spPr bwMode="auto">
          <a:xfrm flipH="1">
            <a:off x="5929926" y="7740352"/>
            <a:ext cx="34254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757" y="34872"/>
            <a:ext cx="8794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4950153"/>
            <a:ext cx="8794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" y="4975040"/>
            <a:ext cx="14954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69242"/>
            <a:ext cx="149542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396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Tirona, Kattleya</dc:creator>
  <cp:lastModifiedBy>Nanci Corrigan</cp:lastModifiedBy>
  <cp:revision>48</cp:revision>
  <cp:lastPrinted>2017-02-09T16:36:56Z</cp:lastPrinted>
  <dcterms:created xsi:type="dcterms:W3CDTF">2017-02-06T14:24:35Z</dcterms:created>
  <dcterms:modified xsi:type="dcterms:W3CDTF">2017-06-26T17:27:21Z</dcterms:modified>
</cp:coreProperties>
</file>